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87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86" r:id="rId11"/>
    <p:sldId id="267" r:id="rId12"/>
    <p:sldId id="268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</p:sldIdLst>
  <p:sldSz cx="18288000" cy="10287000"/>
  <p:notesSz cx="6858000" cy="9144000"/>
  <p:embeddedFontLst>
    <p:embeddedFont>
      <p:font typeface="Arimo" panose="020B0604020202020204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7" roundtripDataSignature="AMtx7mhLbWlEZYeceGzVhCsfeyvGDrdf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0" d="100"/>
          <a:sy n="20" d="100"/>
        </p:scale>
        <p:origin x="10" y="10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>
          <a:extLst>
            <a:ext uri="{FF2B5EF4-FFF2-40B4-BE49-F238E27FC236}">
              <a16:creationId xmlns:a16="http://schemas.microsoft.com/office/drawing/2014/main" id="{BF569A62-F752-961E-0E6D-996F49DDA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9:notes">
            <a:extLst>
              <a:ext uri="{FF2B5EF4-FFF2-40B4-BE49-F238E27FC236}">
                <a16:creationId xmlns:a16="http://schemas.microsoft.com/office/drawing/2014/main" id="{DCC2DB75-222D-5752-7114-9290BAD7A5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9:notes">
            <a:extLst>
              <a:ext uri="{FF2B5EF4-FFF2-40B4-BE49-F238E27FC236}">
                <a16:creationId xmlns:a16="http://schemas.microsoft.com/office/drawing/2014/main" id="{12996989-E57F-AFCD-434A-6B2F6D5F14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72479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C473B806-20E7-8D08-CEB4-813F3BE26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:notes">
            <a:extLst>
              <a:ext uri="{FF2B5EF4-FFF2-40B4-BE49-F238E27FC236}">
                <a16:creationId xmlns:a16="http://schemas.microsoft.com/office/drawing/2014/main" id="{825BD225-7CDF-7DFA-AE7C-DD1DD1E643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3:notes">
            <a:extLst>
              <a:ext uri="{FF2B5EF4-FFF2-40B4-BE49-F238E27FC236}">
                <a16:creationId xmlns:a16="http://schemas.microsoft.com/office/drawing/2014/main" id="{70F3E40D-D2BF-62B3-285B-21CE85D4DF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" name="Google Shape;59;p3:notes">
            <a:extLst>
              <a:ext uri="{FF2B5EF4-FFF2-40B4-BE49-F238E27FC236}">
                <a16:creationId xmlns:a16="http://schemas.microsoft.com/office/drawing/2014/main" id="{7EE965ED-B763-4865-512C-992FDCC1986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97135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8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4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9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9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4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0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0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4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4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4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4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44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4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4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6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4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47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4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"/>
          <p:cNvSpPr/>
          <p:nvPr/>
        </p:nvSpPr>
        <p:spPr>
          <a:xfrm>
            <a:off x="13923397" y="7398521"/>
            <a:ext cx="4672957" cy="3178735"/>
          </a:xfrm>
          <a:custGeom>
            <a:avLst/>
            <a:gdLst/>
            <a:ahLst/>
            <a:cxnLst/>
            <a:rect l="l" t="t" r="r" b="b"/>
            <a:pathLst>
              <a:path w="4672957" h="3178735" extrusionOk="0">
                <a:moveTo>
                  <a:pt x="0" y="0"/>
                </a:moveTo>
                <a:lnTo>
                  <a:pt x="4672956" y="0"/>
                </a:lnTo>
                <a:lnTo>
                  <a:pt x="4672956" y="3178735"/>
                </a:lnTo>
                <a:lnTo>
                  <a:pt x="0" y="31787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7" b="-6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88" name="Google Shape;88;p1"/>
          <p:cNvSpPr/>
          <p:nvPr/>
        </p:nvSpPr>
        <p:spPr>
          <a:xfrm>
            <a:off x="-1426213" y="-1049552"/>
            <a:ext cx="6451636" cy="4006606"/>
          </a:xfrm>
          <a:custGeom>
            <a:avLst/>
            <a:gdLst/>
            <a:ahLst/>
            <a:cxnLst/>
            <a:rect l="l" t="t" r="r" b="b"/>
            <a:pathLst>
              <a:path w="6451636" h="4006606" extrusionOk="0">
                <a:moveTo>
                  <a:pt x="0" y="0"/>
                </a:moveTo>
                <a:lnTo>
                  <a:pt x="6451636" y="0"/>
                </a:lnTo>
                <a:lnTo>
                  <a:pt x="6451636" y="4006606"/>
                </a:lnTo>
                <a:lnTo>
                  <a:pt x="0" y="40066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89" name="Google Shape;89;p1"/>
          <p:cNvSpPr/>
          <p:nvPr/>
        </p:nvSpPr>
        <p:spPr>
          <a:xfrm>
            <a:off x="8690679" y="-2564045"/>
            <a:ext cx="3245436" cy="6355509"/>
          </a:xfrm>
          <a:custGeom>
            <a:avLst/>
            <a:gdLst/>
            <a:ahLst/>
            <a:cxnLst/>
            <a:rect l="l" t="t" r="r" b="b"/>
            <a:pathLst>
              <a:path w="3245436" h="6355509" extrusionOk="0">
                <a:moveTo>
                  <a:pt x="0" y="0"/>
                </a:moveTo>
                <a:lnTo>
                  <a:pt x="3245436" y="0"/>
                </a:lnTo>
                <a:lnTo>
                  <a:pt x="3245436" y="6355509"/>
                </a:lnTo>
                <a:lnTo>
                  <a:pt x="0" y="635550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0" name="Google Shape;90;p1"/>
          <p:cNvSpPr/>
          <p:nvPr/>
        </p:nvSpPr>
        <p:spPr>
          <a:xfrm>
            <a:off x="9855322" y="4036686"/>
            <a:ext cx="2601944" cy="2191989"/>
          </a:xfrm>
          <a:custGeom>
            <a:avLst/>
            <a:gdLst/>
            <a:ahLst/>
            <a:cxnLst/>
            <a:rect l="l" t="t" r="r" b="b"/>
            <a:pathLst>
              <a:path w="3469259" h="2922651" extrusionOk="0">
                <a:moveTo>
                  <a:pt x="0" y="0"/>
                </a:moveTo>
                <a:lnTo>
                  <a:pt x="3469259" y="0"/>
                </a:lnTo>
                <a:lnTo>
                  <a:pt x="3469259" y="2922651"/>
                </a:lnTo>
                <a:lnTo>
                  <a:pt x="0" y="2922651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t="-1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1" name="Google Shape;91;p1"/>
          <p:cNvSpPr/>
          <p:nvPr/>
        </p:nvSpPr>
        <p:spPr>
          <a:xfrm>
            <a:off x="11499292" y="-1330086"/>
            <a:ext cx="3278124" cy="6367272"/>
          </a:xfrm>
          <a:custGeom>
            <a:avLst/>
            <a:gdLst/>
            <a:ahLst/>
            <a:cxnLst/>
            <a:rect l="l" t="t" r="r" b="b"/>
            <a:pathLst>
              <a:path w="4370832" h="8489696" extrusionOk="0">
                <a:moveTo>
                  <a:pt x="0" y="0"/>
                </a:moveTo>
                <a:lnTo>
                  <a:pt x="4370832" y="0"/>
                </a:lnTo>
                <a:lnTo>
                  <a:pt x="4370832" y="8489696"/>
                </a:lnTo>
                <a:lnTo>
                  <a:pt x="0" y="8489696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l="-12" r="-11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2" name="Google Shape;92;p1"/>
          <p:cNvSpPr/>
          <p:nvPr/>
        </p:nvSpPr>
        <p:spPr>
          <a:xfrm>
            <a:off x="14141154" y="-1126715"/>
            <a:ext cx="3100918" cy="6090015"/>
          </a:xfrm>
          <a:custGeom>
            <a:avLst/>
            <a:gdLst/>
            <a:ahLst/>
            <a:cxnLst/>
            <a:rect l="l" t="t" r="r" b="b"/>
            <a:pathLst>
              <a:path w="3100918" h="6090015" extrusionOk="0">
                <a:moveTo>
                  <a:pt x="0" y="0"/>
                </a:moveTo>
                <a:lnTo>
                  <a:pt x="3100918" y="0"/>
                </a:lnTo>
                <a:lnTo>
                  <a:pt x="3100918" y="6090015"/>
                </a:lnTo>
                <a:lnTo>
                  <a:pt x="0" y="60900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l="-8" r="-7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3" name="Google Shape;93;p1"/>
          <p:cNvSpPr/>
          <p:nvPr/>
        </p:nvSpPr>
        <p:spPr>
          <a:xfrm>
            <a:off x="2906702" y="3321945"/>
            <a:ext cx="4567675" cy="4527131"/>
          </a:xfrm>
          <a:custGeom>
            <a:avLst/>
            <a:gdLst/>
            <a:ahLst/>
            <a:cxnLst/>
            <a:rect l="l" t="t" r="r" b="b"/>
            <a:pathLst>
              <a:path w="4567675" h="4527131" extrusionOk="0">
                <a:moveTo>
                  <a:pt x="0" y="0"/>
                </a:moveTo>
                <a:lnTo>
                  <a:pt x="4567675" y="0"/>
                </a:lnTo>
                <a:lnTo>
                  <a:pt x="4567675" y="4527131"/>
                </a:lnTo>
                <a:lnTo>
                  <a:pt x="0" y="45271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t="-8" b="-7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4" name="Google Shape;94;p1"/>
          <p:cNvSpPr/>
          <p:nvPr/>
        </p:nvSpPr>
        <p:spPr>
          <a:xfrm>
            <a:off x="10250293" y="5398161"/>
            <a:ext cx="1925159" cy="429630"/>
          </a:xfrm>
          <a:custGeom>
            <a:avLst/>
            <a:gdLst/>
            <a:ahLst/>
            <a:cxnLst/>
            <a:rect l="l" t="t" r="r" b="b"/>
            <a:pathLst>
              <a:path w="1925159" h="429630" extrusionOk="0">
                <a:moveTo>
                  <a:pt x="0" y="0"/>
                </a:moveTo>
                <a:lnTo>
                  <a:pt x="1925159" y="0"/>
                </a:lnTo>
                <a:lnTo>
                  <a:pt x="1925159" y="429629"/>
                </a:lnTo>
                <a:lnTo>
                  <a:pt x="0" y="4296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l="-10" r="-9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5" name="Google Shape;95;p1"/>
          <p:cNvSpPr txBox="1"/>
          <p:nvPr/>
        </p:nvSpPr>
        <p:spPr>
          <a:xfrm>
            <a:off x="2660073" y="8445285"/>
            <a:ext cx="9785651" cy="1218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90000"/>
              </a:lnSpc>
              <a:buSzPts val="4400"/>
            </a:pPr>
            <a:r>
              <a:rPr lang="en-US" sz="4400" dirty="0">
                <a:sym typeface="Arimo"/>
              </a:rPr>
              <a:t>Introducción a los Trastornos de la Conducta Alimentaria (TCA): </a:t>
            </a:r>
            <a:endParaRPr sz="4400" dirty="0"/>
          </a:p>
          <a:p>
            <a:pPr>
              <a:lnSpc>
                <a:spcPct val="90000"/>
              </a:lnSpc>
              <a:buSzPts val="4400"/>
            </a:pPr>
            <a:r>
              <a:rPr lang="en-US" sz="4400" dirty="0">
                <a:sym typeface="Arimo"/>
              </a:rPr>
              <a:t>Clasificación </a:t>
            </a:r>
            <a:endParaRPr sz="4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>
          <a:extLst>
            <a:ext uri="{FF2B5EF4-FFF2-40B4-BE49-F238E27FC236}">
              <a16:creationId xmlns:a16="http://schemas.microsoft.com/office/drawing/2014/main" id="{FDD6D344-B5AD-EE31-AA33-7848FC095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Google Shape;196;p9">
            <a:extLst>
              <a:ext uri="{FF2B5EF4-FFF2-40B4-BE49-F238E27FC236}">
                <a16:creationId xmlns:a16="http://schemas.microsoft.com/office/drawing/2014/main" id="{94641667-5089-9A3B-20DA-71FBA2B5CA0D}"/>
              </a:ext>
            </a:extLst>
          </p:cNvPr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97" name="Google Shape;197;p9">
              <a:extLst>
                <a:ext uri="{FF2B5EF4-FFF2-40B4-BE49-F238E27FC236}">
                  <a16:creationId xmlns:a16="http://schemas.microsoft.com/office/drawing/2014/main" id="{E95183C9-6E93-0CDB-0B80-75CC44A97233}"/>
                </a:ext>
              </a:extLst>
            </p:cNvPr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98" name="Google Shape;198;p9">
              <a:extLst>
                <a:ext uri="{FF2B5EF4-FFF2-40B4-BE49-F238E27FC236}">
                  <a16:creationId xmlns:a16="http://schemas.microsoft.com/office/drawing/2014/main" id="{ABE3369C-8A5D-7C29-5D2E-C6CD6E9AD4BD}"/>
                </a:ext>
              </a:extLst>
            </p:cNvPr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9" name="Google Shape;199;p9">
            <a:extLst>
              <a:ext uri="{FF2B5EF4-FFF2-40B4-BE49-F238E27FC236}">
                <a16:creationId xmlns:a16="http://schemas.microsoft.com/office/drawing/2014/main" id="{63EF752B-8987-9B39-AA36-D7C4487D11E9}"/>
              </a:ext>
            </a:extLst>
          </p:cNvPr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00" name="Google Shape;200;p9">
            <a:extLst>
              <a:ext uri="{FF2B5EF4-FFF2-40B4-BE49-F238E27FC236}">
                <a16:creationId xmlns:a16="http://schemas.microsoft.com/office/drawing/2014/main" id="{35645924-5AE8-6A2C-31F4-F7809BE8DCA2}"/>
              </a:ext>
            </a:extLst>
          </p:cNvPr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01" name="Google Shape;201;p9">
              <a:extLst>
                <a:ext uri="{FF2B5EF4-FFF2-40B4-BE49-F238E27FC236}">
                  <a16:creationId xmlns:a16="http://schemas.microsoft.com/office/drawing/2014/main" id="{DB2BF8CC-7DAD-DEE5-6317-1BF0257D98FA}"/>
                </a:ext>
              </a:extLst>
            </p:cNvPr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02" name="Google Shape;202;p9">
              <a:extLst>
                <a:ext uri="{FF2B5EF4-FFF2-40B4-BE49-F238E27FC236}">
                  <a16:creationId xmlns:a16="http://schemas.microsoft.com/office/drawing/2014/main" id="{97232328-F8E7-A2D5-2E54-4F06CE578676}"/>
                </a:ext>
              </a:extLst>
            </p:cNvPr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3" name="Google Shape;203;p9">
            <a:extLst>
              <a:ext uri="{FF2B5EF4-FFF2-40B4-BE49-F238E27FC236}">
                <a16:creationId xmlns:a16="http://schemas.microsoft.com/office/drawing/2014/main" id="{30A49D47-D437-9D6F-6C29-7377E8079E79}"/>
              </a:ext>
            </a:extLst>
          </p:cNvPr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04" name="Google Shape;204;p9">
            <a:extLst>
              <a:ext uri="{FF2B5EF4-FFF2-40B4-BE49-F238E27FC236}">
                <a16:creationId xmlns:a16="http://schemas.microsoft.com/office/drawing/2014/main" id="{AEC7010C-A30C-8E9A-E0D8-691EC1E578F7}"/>
              </a:ext>
            </a:extLst>
          </p:cNvPr>
          <p:cNvSpPr txBox="1"/>
          <p:nvPr/>
        </p:nvSpPr>
        <p:spPr>
          <a:xfrm>
            <a:off x="1752600" y="1339333"/>
            <a:ext cx="15179273" cy="5751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2688" marR="0" lvl="1" indent="-316344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Una pérdida de peso extrema puede provocar problemas de crecimiento y ciclos menstruales irregulares en las niñas.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2688" marR="0" lvl="1" indent="-316344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Todos los síntomas tienden a empeorar con la pérdida de peso y el deterioro de la salud física y mental.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2688" marR="0" lvl="1" indent="-316344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Los juicios negativos, las críticas y los conflictos familiares pueden contribuir al mantenimiento del trastorno. </a:t>
            </a:r>
            <a:endParaRPr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2688" marR="0" lvl="1" indent="-316344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Las personas con AN no suelen reconocer su enfermedad y evitan buscar ayuda. Si son crónicos, los síntomas pueden convertirse en parte de la identidad del individuo, especialmente si el trastorno se percibe como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ego-sintónico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.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191;p8">
            <a:extLst>
              <a:ext uri="{FF2B5EF4-FFF2-40B4-BE49-F238E27FC236}">
                <a16:creationId xmlns:a16="http://schemas.microsoft.com/office/drawing/2014/main" id="{69882634-DB70-95E2-975E-CAFD89637BD5}"/>
              </a:ext>
            </a:extLst>
          </p:cNvPr>
          <p:cNvSpPr txBox="1"/>
          <p:nvPr/>
        </p:nvSpPr>
        <p:spPr>
          <a:xfrm>
            <a:off x="615143" y="421640"/>
            <a:ext cx="15927184" cy="1130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AN: complicaciones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117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Google Shape;236;p12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37" name="Google Shape;237;p12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38" name="Google Shape;238;p12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12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40" name="Google Shape;240;p12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41" name="Google Shape;241;p12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42" name="Google Shape;242;p12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3" name="Google Shape;243;p12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44" name="Google Shape;244;p12"/>
          <p:cNvSpPr txBox="1"/>
          <p:nvPr/>
        </p:nvSpPr>
        <p:spPr>
          <a:xfrm>
            <a:off x="2204573" y="1526090"/>
            <a:ext cx="13878853" cy="7540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Tendencia a esconder la comida y evitar las comidas con otras personas.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Cortar la comida en trozos muy pequeños o reorganizar constantemente la comida en el plato.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Saltarse comidas se hace frecuente, a menudo con excusas como "no tengo hambre" o "ya he comido".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preparación de la comida puede implicar rituales rígidos, evitando grupos enteros de alimentos (por ejemplo, carbohidratos, grasas).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Pueden surgir signos indirectos de comportamientos compensatorios, como pasar mucho tiempo en el baño justo después de las comidas o realizar una actividad física excesiva.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Puede haber cambios emocionales y de comportamiento, como cambios de humor y alteraciones del sueño. 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" name="Google Shape;245;p12"/>
          <p:cNvSpPr txBox="1"/>
          <p:nvPr/>
        </p:nvSpPr>
        <p:spPr>
          <a:xfrm>
            <a:off x="3092335" y="220342"/>
            <a:ext cx="11488189" cy="1238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87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Lo que los padres pueden notar 1/2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" name="Google Shape;250;p13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51" name="Google Shape;251;p13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52" name="Google Shape;252;p13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3" name="Google Shape;253;p13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54" name="Google Shape;254;p13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55" name="Google Shape;255;p13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56" name="Google Shape;256;p13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7" name="Google Shape;257;p13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58" name="Google Shape;258;p13"/>
          <p:cNvSpPr txBox="1"/>
          <p:nvPr/>
        </p:nvSpPr>
        <p:spPr>
          <a:xfrm>
            <a:off x="116955" y="1135919"/>
            <a:ext cx="17839113" cy="7583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Retraimiento social: 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aislamiento progresivo de la familia, los compañeros y los entornos sociales.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Sobrecompromiso académico y deportivo: 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dedicación intensa a la escuela y al deporte, a menudo con un rendimiento inicialmente preservado. Baja tolerancia al fracaso o a los reveses académicos. 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Comportamientos compulsivos: 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movimiento constante, ejercicio excesivo, a veces incluso cuando falta energía.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Problemas de hidratación: 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ingesta excesiva de agua o deshidratación intencionada.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Elección de ropa poco habitual: 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ropa demasiado abrigada debido a la percepción de frío (fases iniciales) frente a ropa mínima para favorecer la pérdida de calor y "quemar calorías" (fases posteriores).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Síntomas del estado de ánimo, trastornos del sueño, molestias gastrointestinales, astenia y, en las fases finales, disminución progresiva del rendimiento. 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Amenorrea o irregularidades menstruales en las niñas, más allá de los dos años después de la menarquia.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36C7BB-E8B0-4457-FB3E-761AEDDAC3CE}"/>
              </a:ext>
            </a:extLst>
          </p:cNvPr>
          <p:cNvSpPr txBox="1"/>
          <p:nvPr/>
        </p:nvSpPr>
        <p:spPr>
          <a:xfrm>
            <a:off x="4331509" y="-40316"/>
            <a:ext cx="9410006" cy="1178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487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Lo que los padres pueden notar 2/2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Google Shape;222;p11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23" name="Google Shape;223;p11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5" name="Google Shape;225;p11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26" name="Google Shape;226;p11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27" name="Google Shape;227;p11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9" name="Google Shape;229;p11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30" name="Google Shape;230;p11"/>
          <p:cNvSpPr txBox="1"/>
          <p:nvPr/>
        </p:nvSpPr>
        <p:spPr>
          <a:xfrm>
            <a:off x="332509" y="1144227"/>
            <a:ext cx="17556481" cy="7325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91187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Wingdings" panose="05000000000000000000" pitchFamily="2" charset="2"/>
              <a:buChar char="§"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Alexitimia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 frecuente el reconocimiento y la regulación deficientes de los estados emocionales internos.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0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591187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Wingdings" panose="05000000000000000000" pitchFamily="2" charset="2"/>
              <a:buChar char="§"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Dinámica psicológica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dependencia y la autocrítica están a menudo presentes, típicamente ligadas a dificultades en el proceso de separación-individuación. Se observa con frecuencia la evitación de la transición evolutiva de la infancia a la edad adulta (por ejemplo, mantener un cuerpo infantil y asexuado). Las relaciones entre padres e hijos, especialmente con las madres, pueden estar marcadas por una inversión de roles y una dinámica de control.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0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591187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Wingdings" panose="05000000000000000000" pitchFamily="2" charset="2"/>
              <a:buChar char="§"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Aspectos cognitivos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 frecuencia se señala una baja autoestima y dificultades para autoafirmarse.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0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591187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Wingdings" panose="05000000000000000000" pitchFamily="2" charset="2"/>
              <a:buChar char="§"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Conflicto interior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Puede existir una escisión entre una parte sana/adaptativa y una parte anoréxica que mantiene irracionalmente los síntomas (por ejemplo, voces internas que guían y controlan el comportamiento).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0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591187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Wingdings" panose="05000000000000000000" pitchFamily="2" charset="2"/>
              <a:buChar char="§"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Relaciones entre iguales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 menudo se caracteriza por la dependencia; las separaciones y el distanciamiento emocional se experimentan con una angustia significativa.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1" name="Google Shape;231;p11"/>
          <p:cNvSpPr txBox="1"/>
          <p:nvPr/>
        </p:nvSpPr>
        <p:spPr>
          <a:xfrm>
            <a:off x="1" y="202580"/>
            <a:ext cx="17955490" cy="1088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1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Lo que los clínicos suelen observar en los adolescentes con AN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oogle Shape;264;p14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65" name="Google Shape;265;p14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66" name="Google Shape;266;p14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7" name="Google Shape;267;p14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68" name="Google Shape;268;p14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69" name="Google Shape;269;p14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70" name="Google Shape;270;p14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1" name="Google Shape;271;p14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72" name="Google Shape;272;p14"/>
          <p:cNvSpPr txBox="1"/>
          <p:nvPr/>
        </p:nvSpPr>
        <p:spPr>
          <a:xfrm>
            <a:off x="2693324" y="202094"/>
            <a:ext cx="1426464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AN: Cómo empieza en la preadolescencia</a:t>
            </a:r>
            <a:endParaRPr sz="5400" dirty="0">
              <a:solidFill>
                <a:srgbClr val="E98E24"/>
              </a:solidFill>
            </a:endParaRPr>
          </a:p>
        </p:txBody>
      </p:sp>
      <p:sp>
        <p:nvSpPr>
          <p:cNvPr id="273" name="Google Shape;273;p14"/>
          <p:cNvSpPr txBox="1"/>
          <p:nvPr/>
        </p:nvSpPr>
        <p:spPr>
          <a:xfrm>
            <a:off x="498764" y="2053428"/>
            <a:ext cx="17656232" cy="4524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Los preadolescentes suelen negar su preocupación por la forma y el peso corporal, limitándose a referir falta de apetito o dolor abdominal.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Mayor presencia de trastornos del neurodesarrollo y/o psicopatología previa (como el trastorno por evitación/restricción de la ingesta de alimentos, conocido como ARFID, depresión, ansiedad, trastorno obsesivo-compulsivo), mientras que clínicamente presentan una pérdida rápida de peso que les lleva más rápidamente a atención médica.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Los signos de alerta pueden incluir un crecimiento más lento, cambios en el índice de masa corporal (IMC), náuseas repetidas o dolor abdominal.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Los factores familiares desempeñan un papel crucial (por ejemplo, pautas relacionales difíciles, exceso de control mutuo, comentarios críticos).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Los episodios de victimización entre iguales son frecuentes.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" name="Google Shape;278;p15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79" name="Google Shape;279;p15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1" name="Google Shape;281;p15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82" name="Google Shape;282;p15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83" name="Google Shape;283;p15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5" name="Google Shape;285;p15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86" name="Google Shape;286;p15"/>
          <p:cNvSpPr txBox="1"/>
          <p:nvPr/>
        </p:nvSpPr>
        <p:spPr>
          <a:xfrm>
            <a:off x="1778924" y="2089221"/>
            <a:ext cx="14746778" cy="4707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781050" marR="0" lvl="1" indent="-457200" algn="just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>
              <a:rPr lang="en-US" sz="2999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Adolescentes que practican danza o deportes de competición que requieren control del peso y la forma corporal.</a:t>
            </a:r>
            <a:endParaRPr dirty="0"/>
          </a:p>
          <a:p>
            <a:pPr marL="781050" marR="0" lvl="1" indent="-457200" algn="just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>
              <a:rPr lang="en-US" sz="2999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Niños y adolescentes con antecedentes de obesidad infantil.</a:t>
            </a:r>
            <a:endParaRPr dirty="0"/>
          </a:p>
          <a:p>
            <a:pPr marL="781050" marR="0" lvl="1" indent="-457200" algn="just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>
              <a:rPr lang="en-US" sz="2999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Personas con enfermedades crónicas que exigen restricciones dietéticas, como: Diabetes de tipo 1, fibrosis quística, enfermedad inflamatoria intestinal y celiaquía.</a:t>
            </a:r>
          </a:p>
          <a:p>
            <a:pPr marL="781050" marR="0" lvl="1" indent="-457200" algn="just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>
              <a:rPr lang="en-US" sz="2999" dirty="0">
                <a:latin typeface="Calibri"/>
                <a:cs typeface="Calibri"/>
                <a:sym typeface="Calibri"/>
              </a:rPr>
              <a:t>Antecedentes de abusos sexuales en la infancia</a:t>
            </a:r>
            <a:endParaRPr dirty="0"/>
          </a:p>
        </p:txBody>
      </p:sp>
      <p:sp>
        <p:nvSpPr>
          <p:cNvPr id="287" name="Google Shape;287;p15"/>
          <p:cNvSpPr txBox="1"/>
          <p:nvPr/>
        </p:nvSpPr>
        <p:spPr>
          <a:xfrm>
            <a:off x="3072078" y="750570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Poblaciones de alto riesgo para la AN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oogle Shape;292;p16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93" name="Google Shape;293;p16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94" name="Google Shape;294;p16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95;p16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96" name="Google Shape;296;p16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97" name="Google Shape;297;p16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98" name="Google Shape;298;p16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9" name="Google Shape;299;p16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00" name="Google Shape;300;p16"/>
          <p:cNvSpPr/>
          <p:nvPr/>
        </p:nvSpPr>
        <p:spPr>
          <a:xfrm>
            <a:off x="5762255" y="280013"/>
            <a:ext cx="5688196" cy="8537630"/>
          </a:xfrm>
          <a:custGeom>
            <a:avLst/>
            <a:gdLst/>
            <a:ahLst/>
            <a:cxnLst/>
            <a:rect l="l" t="t" r="r" b="b"/>
            <a:pathLst>
              <a:path w="5688196" h="8537630" extrusionOk="0">
                <a:moveTo>
                  <a:pt x="0" y="0"/>
                </a:moveTo>
                <a:lnTo>
                  <a:pt x="5688196" y="0"/>
                </a:lnTo>
                <a:lnTo>
                  <a:pt x="5688196" y="8537630"/>
                </a:lnTo>
                <a:lnTo>
                  <a:pt x="0" y="85376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Google Shape;305;p17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06" name="Google Shape;306;p17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07" name="Google Shape;307;p17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8" name="Google Shape;308;p17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09" name="Google Shape;309;p17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10" name="Google Shape;310;p17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11" name="Google Shape;311;p17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2" name="Google Shape;312;p17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13" name="Google Shape;313;p17"/>
          <p:cNvSpPr txBox="1"/>
          <p:nvPr/>
        </p:nvSpPr>
        <p:spPr>
          <a:xfrm>
            <a:off x="655134" y="1402080"/>
            <a:ext cx="16977732" cy="8155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Criterios diagnósticos según el DSM-5-TR: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Episodios recurrentes de atracones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caracterizados por: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Ingerir, en un periodo de tiempo discreto, una cantidad de alimentos definitivamente superior a la que la mayoría de las personas ingerirían en circunstancias similares.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Sensación de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falta de control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sobre la alimentación durante el episodio.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Los episodios de atracones se producen, de media, al menos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una vez por semana durante 3 meses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Conductas compensatorias inapropiadas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recurrentes para evitar el aumento de peso, como: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Vómitos autoinducidos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Uso indebido de laxantes, diuréticos o enemas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Ayuno o ejercicio excesivo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forma del cuerpo y el peso influyen indebidamente en la autoevaluación.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alteración no se produce exclusivamente durante los episodios de anorexia nerviosa.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Las personas con bulimia nerviosa suelen tener un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peso normal o sobrepeso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314" name="Google Shape;314;p17"/>
          <p:cNvSpPr txBox="1"/>
          <p:nvPr/>
        </p:nvSpPr>
        <p:spPr>
          <a:xfrm>
            <a:off x="5442065" y="48369"/>
            <a:ext cx="7403869" cy="939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Bulimia nerviosa (BN)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9" name="Google Shape;319;p18"/>
          <p:cNvGrpSpPr/>
          <p:nvPr/>
        </p:nvGrpSpPr>
        <p:grpSpPr>
          <a:xfrm>
            <a:off x="-1143" y="9084331"/>
            <a:ext cx="18312195" cy="1166241"/>
            <a:chOff x="-1524" y="-1524"/>
            <a:chExt cx="24416259" cy="1554988"/>
          </a:xfrm>
        </p:grpSpPr>
        <p:sp>
          <p:nvSpPr>
            <p:cNvPr id="320" name="Google Shape;320;p18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" name="Google Shape;321;p18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2" name="Google Shape;322;p18"/>
          <p:cNvSpPr/>
          <p:nvPr/>
        </p:nvSpPr>
        <p:spPr>
          <a:xfrm>
            <a:off x="1231343" y="8254988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3" name="Google Shape;323;p18"/>
          <p:cNvGrpSpPr/>
          <p:nvPr/>
        </p:nvGrpSpPr>
        <p:grpSpPr>
          <a:xfrm rot="-420599">
            <a:off x="3682422" y="9443338"/>
            <a:ext cx="15092934" cy="1652778"/>
            <a:chOff x="-1524" y="-1524"/>
            <a:chExt cx="20123911" cy="2203704"/>
          </a:xfrm>
        </p:grpSpPr>
        <p:sp>
          <p:nvSpPr>
            <p:cNvPr id="324" name="Google Shape;324;p18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" name="Google Shape;325;p18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6" name="Google Shape;326;p18"/>
          <p:cNvSpPr/>
          <p:nvPr/>
        </p:nvSpPr>
        <p:spPr>
          <a:xfrm>
            <a:off x="14729688" y="9364047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" name="Google Shape;327;p18"/>
          <p:cNvSpPr/>
          <p:nvPr/>
        </p:nvSpPr>
        <p:spPr>
          <a:xfrm flipH="1">
            <a:off x="2362529" y="3365072"/>
            <a:ext cx="571683" cy="1080500"/>
          </a:xfrm>
          <a:custGeom>
            <a:avLst/>
            <a:gdLst/>
            <a:ahLst/>
            <a:cxnLst/>
            <a:rect l="l" t="t" r="r" b="b"/>
            <a:pathLst>
              <a:path w="571683" h="1080500" extrusionOk="0">
                <a:moveTo>
                  <a:pt x="571683" y="0"/>
                </a:moveTo>
                <a:lnTo>
                  <a:pt x="0" y="0"/>
                </a:lnTo>
                <a:lnTo>
                  <a:pt x="0" y="1080500"/>
                </a:lnTo>
                <a:lnTo>
                  <a:pt x="571683" y="1080500"/>
                </a:lnTo>
                <a:lnTo>
                  <a:pt x="571683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8" name="Google Shape;328;p18"/>
          <p:cNvSpPr txBox="1"/>
          <p:nvPr/>
        </p:nvSpPr>
        <p:spPr>
          <a:xfrm>
            <a:off x="11477738" y="1086428"/>
            <a:ext cx="6062271" cy="2292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32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Estos comportamientos pueden llegar a ser 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compulsivos y obsesivos y suelen ocultarse (por ejemplo, comer durante la noche). 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9" name="Google Shape;329;p18"/>
          <p:cNvSpPr txBox="1"/>
          <p:nvPr/>
        </p:nvSpPr>
        <p:spPr>
          <a:xfrm>
            <a:off x="1028700" y="2319944"/>
            <a:ext cx="239751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5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Atracón 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0" name="Google Shape;330;p18"/>
          <p:cNvSpPr txBox="1"/>
          <p:nvPr/>
        </p:nvSpPr>
        <p:spPr>
          <a:xfrm>
            <a:off x="9139238" y="4186528"/>
            <a:ext cx="9525" cy="2129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692222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31" name="Google Shape;331;p18"/>
          <p:cNvSpPr txBox="1"/>
          <p:nvPr/>
        </p:nvSpPr>
        <p:spPr>
          <a:xfrm>
            <a:off x="3087726" y="4897374"/>
            <a:ext cx="4002658" cy="1206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Comportamientos 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compensatorios</a:t>
            </a:r>
            <a:endParaRPr sz="28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32" name="Google Shape;332;p18"/>
          <p:cNvSpPr/>
          <p:nvPr/>
        </p:nvSpPr>
        <p:spPr>
          <a:xfrm rot="-8471452" flipH="1">
            <a:off x="6699202" y="3695241"/>
            <a:ext cx="496625" cy="938639"/>
          </a:xfrm>
          <a:custGeom>
            <a:avLst/>
            <a:gdLst/>
            <a:ahLst/>
            <a:cxnLst/>
            <a:rect l="l" t="t" r="r" b="b"/>
            <a:pathLst>
              <a:path w="496625" h="938639" extrusionOk="0">
                <a:moveTo>
                  <a:pt x="496625" y="0"/>
                </a:moveTo>
                <a:lnTo>
                  <a:pt x="0" y="0"/>
                </a:lnTo>
                <a:lnTo>
                  <a:pt x="0" y="938639"/>
                </a:lnTo>
                <a:lnTo>
                  <a:pt x="496625" y="938639"/>
                </a:lnTo>
                <a:lnTo>
                  <a:pt x="496625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3" name="Google Shape;333;p18"/>
          <p:cNvSpPr txBox="1"/>
          <p:nvPr/>
        </p:nvSpPr>
        <p:spPr>
          <a:xfrm>
            <a:off x="5304975" y="2307798"/>
            <a:ext cx="5696907" cy="1206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vergüenza, culpa y asco, preocupación por el tamaño corporal. 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4" name="Google Shape;334;p18"/>
          <p:cNvSpPr txBox="1"/>
          <p:nvPr/>
        </p:nvSpPr>
        <p:spPr>
          <a:xfrm>
            <a:off x="2362529" y="326962"/>
            <a:ext cx="4898062" cy="603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Pérdida de control/impulsividad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5" name="Google Shape;335;p18"/>
          <p:cNvSpPr/>
          <p:nvPr/>
        </p:nvSpPr>
        <p:spPr>
          <a:xfrm rot="10344987" flipH="1">
            <a:off x="6562417" y="1108346"/>
            <a:ext cx="393844" cy="744379"/>
          </a:xfrm>
          <a:custGeom>
            <a:avLst/>
            <a:gdLst/>
            <a:ahLst/>
            <a:cxnLst/>
            <a:rect l="l" t="t" r="r" b="b"/>
            <a:pathLst>
              <a:path w="393844" h="744379" extrusionOk="0">
                <a:moveTo>
                  <a:pt x="393844" y="0"/>
                </a:moveTo>
                <a:lnTo>
                  <a:pt x="0" y="0"/>
                </a:lnTo>
                <a:lnTo>
                  <a:pt x="0" y="744379"/>
                </a:lnTo>
                <a:lnTo>
                  <a:pt x="393844" y="744379"/>
                </a:lnTo>
                <a:lnTo>
                  <a:pt x="393844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6" name="Google Shape;336;p18"/>
          <p:cNvSpPr/>
          <p:nvPr/>
        </p:nvSpPr>
        <p:spPr>
          <a:xfrm rot="3540054" flipH="1">
            <a:off x="2417000" y="1071453"/>
            <a:ext cx="476409" cy="900430"/>
          </a:xfrm>
          <a:custGeom>
            <a:avLst/>
            <a:gdLst/>
            <a:ahLst/>
            <a:cxnLst/>
            <a:rect l="l" t="t" r="r" b="b"/>
            <a:pathLst>
              <a:path w="476409" h="900430" extrusionOk="0">
                <a:moveTo>
                  <a:pt x="476409" y="0"/>
                </a:moveTo>
                <a:lnTo>
                  <a:pt x="0" y="0"/>
                </a:lnTo>
                <a:lnTo>
                  <a:pt x="0" y="900430"/>
                </a:lnTo>
                <a:lnTo>
                  <a:pt x="476409" y="900430"/>
                </a:lnTo>
                <a:lnTo>
                  <a:pt x="476409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" name="Google Shape;337;p18"/>
          <p:cNvSpPr txBox="1"/>
          <p:nvPr/>
        </p:nvSpPr>
        <p:spPr>
          <a:xfrm>
            <a:off x="458759" y="6116865"/>
            <a:ext cx="16470311" cy="218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687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Al igual que las personas con AN, las que padecen BN temen ganar peso y están muy motivadas para adelgazar.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6870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687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Las personas con BN suelen tener un 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peso normal o sobrepeso.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8" name="Google Shape;338;p18"/>
          <p:cNvSpPr txBox="1"/>
          <p:nvPr/>
        </p:nvSpPr>
        <p:spPr>
          <a:xfrm>
            <a:off x="11477737" y="4099019"/>
            <a:ext cx="6062271" cy="1982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14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El trastorno puede pasar desapercibido y no tratarse durante mucho tiempo.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14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Los padres pueden notar que faltan alimentos en la despensa.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287;p15">
            <a:extLst>
              <a:ext uri="{FF2B5EF4-FFF2-40B4-BE49-F238E27FC236}">
                <a16:creationId xmlns:a16="http://schemas.microsoft.com/office/drawing/2014/main" id="{C99C3F5D-AF81-299F-2B0B-7A1C7298280A}"/>
              </a:ext>
            </a:extLst>
          </p:cNvPr>
          <p:cNvSpPr txBox="1"/>
          <p:nvPr/>
        </p:nvSpPr>
        <p:spPr>
          <a:xfrm>
            <a:off x="6019977" y="-138595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Características de BN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" name="Google Shape;343;p19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44" name="Google Shape;344;p19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45" name="Google Shape;345;p19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6" name="Google Shape;346;p19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47" name="Google Shape;347;p19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48" name="Google Shape;348;p19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49" name="Google Shape;349;p19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0" name="Google Shape;350;p19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51" name="Google Shape;351;p19"/>
          <p:cNvSpPr txBox="1"/>
          <p:nvPr/>
        </p:nvSpPr>
        <p:spPr>
          <a:xfrm>
            <a:off x="2588842" y="726296"/>
            <a:ext cx="15466402" cy="8686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Comorbilidades psiquiátricas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Depresión, ansiedad, desesperanza y vergüenza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Mayor riesgo de autolesiones no suicidas, ideación suicida y muerte por suicidio.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El riesgo de suicidio es 8 veces mayor que en la población general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1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Complicaciones relacionadas con el purgatorio: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Erosión dental, hipertrofia de las glándulas salivales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Callosidades o abrasiones en las manos (por ejemplo, signo de Russell), daños en las uñas.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Llagas en la boca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Desequilibrios electrolíticos → ↑ riesgo de enfermedad cardiovascular.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Trauma faríngeo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Problemas hormonales y gastrointestinales: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Menstruaciones irregulares, alteraciones endocrinas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Distensión abdominal, disfagia o reflujo ácido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17857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8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19"/>
          <p:cNvSpPr txBox="1"/>
          <p:nvPr/>
        </p:nvSpPr>
        <p:spPr>
          <a:xfrm>
            <a:off x="6309249" y="145980"/>
            <a:ext cx="7257122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40593"/>
              </a:lnSpc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Comorbilidades BN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7C4CD518-34EE-7928-D5EF-29F6BEE00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">
            <a:extLst>
              <a:ext uri="{FF2B5EF4-FFF2-40B4-BE49-F238E27FC236}">
                <a16:creationId xmlns:a16="http://schemas.microsoft.com/office/drawing/2014/main" id="{F5218751-AE5D-4772-8BF7-63D8C0BBAE21}"/>
              </a:ext>
            </a:extLst>
          </p:cNvPr>
          <p:cNvSpPr/>
          <p:nvPr/>
        </p:nvSpPr>
        <p:spPr>
          <a:xfrm>
            <a:off x="321" y="9123520"/>
            <a:ext cx="18286226" cy="1162482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0" tIns="81635" rIns="163270" bIns="81635" anchor="ctr" anchorCtr="0">
            <a:noAutofit/>
          </a:bodyPr>
          <a:lstStyle/>
          <a:p>
            <a:pPr>
              <a:buClr>
                <a:schemeClr val="dk1"/>
              </a:buClr>
              <a:buSzPts val="1800"/>
            </a:pPr>
            <a:endParaRPr sz="3265">
              <a:solidFill>
                <a:srgbClr val="FFFFFF"/>
              </a:solidFill>
            </a:endParaRPr>
          </a:p>
        </p:txBody>
      </p:sp>
      <p:pic>
        <p:nvPicPr>
          <p:cNvPr id="63" name="Google Shape;63;p3">
            <a:extLst>
              <a:ext uri="{FF2B5EF4-FFF2-40B4-BE49-F238E27FC236}">
                <a16:creationId xmlns:a16="http://schemas.microsoft.com/office/drawing/2014/main" id="{CC4926CD-7293-7853-0076-63A6131DE8A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30069" y="8294110"/>
            <a:ext cx="1673190" cy="1658822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3">
            <a:extLst>
              <a:ext uri="{FF2B5EF4-FFF2-40B4-BE49-F238E27FC236}">
                <a16:creationId xmlns:a16="http://schemas.microsoft.com/office/drawing/2014/main" id="{459C2996-8182-C03E-EFBB-907C43D79130}"/>
              </a:ext>
            </a:extLst>
          </p:cNvPr>
          <p:cNvSpPr/>
          <p:nvPr/>
        </p:nvSpPr>
        <p:spPr>
          <a:xfrm rot="-420600">
            <a:off x="3679118" y="9482061"/>
            <a:ext cx="15071116" cy="1648373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0" tIns="81635" rIns="163270" bIns="81635" anchor="ctr" anchorCtr="0">
            <a:noAutofit/>
          </a:bodyPr>
          <a:lstStyle/>
          <a:p>
            <a:pPr>
              <a:buClr>
                <a:schemeClr val="dk1"/>
              </a:buClr>
              <a:buSzPts val="1800"/>
            </a:pPr>
            <a:endParaRPr sz="3265"/>
          </a:p>
        </p:txBody>
      </p:sp>
      <p:pic>
        <p:nvPicPr>
          <p:cNvPr id="65" name="Google Shape;65;p3">
            <a:extLst>
              <a:ext uri="{FF2B5EF4-FFF2-40B4-BE49-F238E27FC236}">
                <a16:creationId xmlns:a16="http://schemas.microsoft.com/office/drawing/2014/main" id="{0B53F678-C1D3-769F-C7F1-0EA595D0A76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710937" y="9401732"/>
            <a:ext cx="2944082" cy="655692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3">
            <a:extLst>
              <a:ext uri="{FF2B5EF4-FFF2-40B4-BE49-F238E27FC236}">
                <a16:creationId xmlns:a16="http://schemas.microsoft.com/office/drawing/2014/main" id="{BE84B59F-9466-CC7E-2C3E-00D56E44D35B}"/>
              </a:ext>
            </a:extLst>
          </p:cNvPr>
          <p:cNvSpPr txBox="1"/>
          <p:nvPr/>
        </p:nvSpPr>
        <p:spPr>
          <a:xfrm>
            <a:off x="829730" y="626075"/>
            <a:ext cx="11543942" cy="1658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0" tIns="81635" rIns="163270" bIns="81635" anchor="t" anchorCtr="0">
            <a:noAutofit/>
          </a:bodyPr>
          <a:lstStyle/>
          <a:p>
            <a:pPr>
              <a:buClr>
                <a:schemeClr val="dk1"/>
              </a:buClr>
              <a:buSzPts val="2800"/>
            </a:pPr>
            <a:endParaRPr sz="5079">
              <a:solidFill>
                <a:srgbClr val="E98E24"/>
              </a:solidFill>
            </a:endParaRPr>
          </a:p>
        </p:txBody>
      </p:sp>
      <p:sp>
        <p:nvSpPr>
          <p:cNvPr id="67" name="Google Shape;67;p3">
            <a:extLst>
              <a:ext uri="{FF2B5EF4-FFF2-40B4-BE49-F238E27FC236}">
                <a16:creationId xmlns:a16="http://schemas.microsoft.com/office/drawing/2014/main" id="{97F7E811-6E48-EFCE-1DC8-F567E9F00B71}"/>
              </a:ext>
            </a:extLst>
          </p:cNvPr>
          <p:cNvSpPr txBox="1"/>
          <p:nvPr/>
        </p:nvSpPr>
        <p:spPr>
          <a:xfrm>
            <a:off x="1192369" y="3040165"/>
            <a:ext cx="10490235" cy="3317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0" tIns="81635" rIns="163270" bIns="81635" anchor="t" anchorCtr="0">
            <a:noAutofit/>
          </a:bodyPr>
          <a:lstStyle/>
          <a:p>
            <a:pPr>
              <a:buSzPts val="2400"/>
            </a:pPr>
            <a:r>
              <a:rPr lang="it-IT" sz="4354" dirty="0"/>
              <a:t>3,5-12, 14, 15</a:t>
            </a:r>
            <a:r>
              <a:rPr lang="it-IT" sz="4354"/>
              <a:t>, 17-19, 21-28 </a:t>
            </a:r>
            <a:endParaRPr sz="4354" dirty="0"/>
          </a:p>
        </p:txBody>
      </p:sp>
      <p:sp>
        <p:nvSpPr>
          <p:cNvPr id="68" name="Google Shape;68;p3">
            <a:extLst>
              <a:ext uri="{FF2B5EF4-FFF2-40B4-BE49-F238E27FC236}">
                <a16:creationId xmlns:a16="http://schemas.microsoft.com/office/drawing/2014/main" id="{E191DC73-D2A0-906E-9071-147DBCC28758}"/>
              </a:ext>
            </a:extLst>
          </p:cNvPr>
          <p:cNvSpPr txBox="1"/>
          <p:nvPr/>
        </p:nvSpPr>
        <p:spPr>
          <a:xfrm>
            <a:off x="1106200" y="902545"/>
            <a:ext cx="11543942" cy="1658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0" tIns="81635" rIns="163270" bIns="81635" anchor="t" anchorCtr="0">
            <a:noAutofit/>
          </a:bodyPr>
          <a:lstStyle/>
          <a:p>
            <a:pPr>
              <a:buClr>
                <a:srgbClr val="E98E24"/>
              </a:buClr>
              <a:buSzPts val="2800"/>
            </a:pPr>
            <a:r>
              <a:rPr lang="en-US" sz="5079" dirty="0">
                <a:solidFill>
                  <a:srgbClr val="E98E24"/>
                </a:solidFill>
              </a:rPr>
              <a:t>OBLIGATORIO: </a:t>
            </a:r>
            <a:endParaRPr sz="2540" dirty="0"/>
          </a:p>
        </p:txBody>
      </p:sp>
      <p:pic>
        <p:nvPicPr>
          <p:cNvPr id="69" name="Google Shape;69;p3" descr="Warning Signs of an Eating Disorder - Mental Health Hotline">
            <a:extLst>
              <a:ext uri="{FF2B5EF4-FFF2-40B4-BE49-F238E27FC236}">
                <a16:creationId xmlns:a16="http://schemas.microsoft.com/office/drawing/2014/main" id="{4586B394-5897-3105-4FA8-4AEA928F768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34861" y="13388696"/>
            <a:ext cx="5071529" cy="2654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3" descr="Eating disorders | Find help and support | Kids Helpline">
            <a:extLst>
              <a:ext uri="{FF2B5EF4-FFF2-40B4-BE49-F238E27FC236}">
                <a16:creationId xmlns:a16="http://schemas.microsoft.com/office/drawing/2014/main" id="{8EBC53AA-DD4D-AC4B-0778-1BDAD2A53A0D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811084" y="-5094308"/>
            <a:ext cx="4843936" cy="33979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53865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7" name="Google Shape;357;p20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58" name="Google Shape;358;p20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59" name="Google Shape;359;p20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0" name="Google Shape;360;p20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61" name="Google Shape;361;p20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62" name="Google Shape;362;p20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63" name="Google Shape;363;p20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4" name="Google Shape;364;p20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pic>
        <p:nvPicPr>
          <p:cNvPr id="4" name="Immagine 3" descr="Immagine che contiene testo, muscolo, sport, uomo">
            <a:extLst>
              <a:ext uri="{FF2B5EF4-FFF2-40B4-BE49-F238E27FC236}">
                <a16:creationId xmlns:a16="http://schemas.microsoft.com/office/drawing/2014/main" id="{B0709534-11C3-8B7D-31E2-1F781EFE87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2284" y="130926"/>
            <a:ext cx="5769032" cy="865354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Google Shape;370;p21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71" name="Google Shape;371;p21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2" name="Google Shape;372;p21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3" name="Google Shape;373;p21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74" name="Google Shape;374;p21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75" name="Google Shape;375;p21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6" name="Google Shape;376;p21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7" name="Google Shape;377;p21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79" name="Google Shape;379;p21"/>
          <p:cNvSpPr txBox="1"/>
          <p:nvPr/>
        </p:nvSpPr>
        <p:spPr>
          <a:xfrm>
            <a:off x="827548" y="1443990"/>
            <a:ext cx="16431752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Bigorexia o 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vigorexia 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 dismorfia muscular (DM) o anorexia inversa </a:t>
            </a:r>
          </a:p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Criterios diagnósticos según DSM-V TR: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6281" marR="0" lvl="1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ü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Imagen corporal distorsionada: creencia persistente de no ser lo suficientemente musculoso o fuerte. Los individuos se perciben a sí mismos como pequeños y débiles aunque tengan un aspecto normal o muy musculoso. 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6281" marR="0" lvl="1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ü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Atención obsesiva a la apariencia.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6281" marR="0" lvl="1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ü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Comportamientos compulsivos: ejercicio y levantamiento de pesas excesivos (pasar horas en el gimnasio), seguir una dieta rígida rica en proteínas (despilfarrar cantidades excesivas de dinero), consumo de suplementos (que a veces incluyen esteroides anabolizantes-androgénicos). 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bigorexia puede estar motivada por los ideales sociales de un físico masculino 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hipermesomórfico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búsqueda de la musculatura puede servir como estrategia de afrontamiento de la ansiedad relacionada con el cuerpo. </a:t>
            </a:r>
          </a:p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Los culturistas corren más riesgo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352;p19">
            <a:extLst>
              <a:ext uri="{FF2B5EF4-FFF2-40B4-BE49-F238E27FC236}">
                <a16:creationId xmlns:a16="http://schemas.microsoft.com/office/drawing/2014/main" id="{BA45F694-AC8F-1545-D973-C50742FACF45}"/>
              </a:ext>
            </a:extLst>
          </p:cNvPr>
          <p:cNvSpPr txBox="1"/>
          <p:nvPr/>
        </p:nvSpPr>
        <p:spPr>
          <a:xfrm>
            <a:off x="5256139" y="58296"/>
            <a:ext cx="7257122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40593"/>
              </a:lnSpc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Bigorexia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5" name="Google Shape;385;p22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86" name="Google Shape;386;p22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" name="Google Shape;387;p22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8" name="Google Shape;388;p22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89" name="Google Shape;389;p22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90" name="Google Shape;390;p22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1" name="Google Shape;391;p22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2" name="Google Shape;392;p22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93" name="Google Shape;393;p22"/>
          <p:cNvSpPr txBox="1"/>
          <p:nvPr/>
        </p:nvSpPr>
        <p:spPr>
          <a:xfrm>
            <a:off x="610413" y="1428005"/>
            <a:ext cx="17527958" cy="6908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🔸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Imagen corporal distorsionada: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creencia persistente e irracional de que su cuerpo es demasiado pequeño, débil o subdesarrollado, incluso cuando objetivamente son musculosos.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Esta distorsión de la imagen corporal tiene un mecanismo similar al observado en la anorexia nerviosa, pero se centra en la musculatura y no en la delgadez.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Pueden comprobar con frecuencia su aspecto en los espejos o evitar situaciones en las que su cuerpo pueda quedar expuesto (por ejemplo, piscinas).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🔸 Foco Obsesivo en la Apariencia: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pensamientos dominados por preocupaciones sobre su físico, particularmente el tamaño y definición muscular.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Esto conduce a frecuentes controles corporales, comparaciones con los demás y angustia si no se mantiene la apariencia deseada.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999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2" name="Google Shape;287;p15">
            <a:extLst>
              <a:ext uri="{FF2B5EF4-FFF2-40B4-BE49-F238E27FC236}">
                <a16:creationId xmlns:a16="http://schemas.microsoft.com/office/drawing/2014/main" id="{496DD682-286D-287B-FC46-A858644D63C2}"/>
              </a:ext>
            </a:extLst>
          </p:cNvPr>
          <p:cNvSpPr txBox="1"/>
          <p:nvPr/>
        </p:nvSpPr>
        <p:spPr>
          <a:xfrm>
            <a:off x="3315195" y="335145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Características de la bigorexia 1/2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oogle Shape;398;p23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99" name="Google Shape;399;p23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00" name="Google Shape;400;p23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1" name="Google Shape;401;p23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02" name="Google Shape;402;p23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03" name="Google Shape;403;p23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04" name="Google Shape;404;p23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5" name="Google Shape;405;p23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06" name="Google Shape;406;p23"/>
          <p:cNvSpPr txBox="1"/>
          <p:nvPr/>
        </p:nvSpPr>
        <p:spPr>
          <a:xfrm>
            <a:off x="803865" y="1492877"/>
            <a:ext cx="15103937" cy="5525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🔸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Ejercicio excesivo y levantamiento de pesas: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los individuos suelen seguir rutinas de entrenamiento rígidas e intensas, a menudo pasando varias horas al día en el gimnasio.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Pueden seguir haciendo ejercicio a pesar del dolor, las lesiones o el agotamiento, priorizando la ganancia muscular sobre la salud. Este comportamiento compulsivo puede provocar síndrome de sobreentrenamiento, fatiga y lesiones articulares y musculares a largo plazo.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🔸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Dietas ricas en proteínas y uso de suplementos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 a menudo existe una obsesión por el control de la dieta, especialmente por aumentar la ingesta de proteínas para favorecer el crecimiento muscular.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Esto puede incluir el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uso excesivo de batidos de proteínas, creatina, suplementos anabolizantes o incluso sustancias ilegales como los esteroides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7" name="Google Shape;407;p23"/>
          <p:cNvSpPr txBox="1"/>
          <p:nvPr/>
        </p:nvSpPr>
        <p:spPr>
          <a:xfrm>
            <a:off x="803865" y="7019253"/>
            <a:ext cx="15408737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Los individuos con DM evitan con frecuencia actividades sociales, académicas u ocupacionales importantes debido a la necesidad compulsiva de mantener su ejercicio excesivo y su dieta rígida.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287;p15">
            <a:extLst>
              <a:ext uri="{FF2B5EF4-FFF2-40B4-BE49-F238E27FC236}">
                <a16:creationId xmlns:a16="http://schemas.microsoft.com/office/drawing/2014/main" id="{48D5B1C9-D65A-370C-C180-CE3D3DAD614B}"/>
              </a:ext>
            </a:extLst>
          </p:cNvPr>
          <p:cNvSpPr txBox="1"/>
          <p:nvPr/>
        </p:nvSpPr>
        <p:spPr>
          <a:xfrm>
            <a:off x="3315195" y="335145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Características de la bigorexia 2/2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7" name="Google Shape;427;p25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28" name="Google Shape;428;p25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29" name="Google Shape;429;p25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0" name="Google Shape;430;p25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31" name="Google Shape;431;p25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32" name="Google Shape;432;p25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33" name="Google Shape;433;p25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4" name="Google Shape;434;p25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35" name="Google Shape;435;p25"/>
          <p:cNvSpPr txBox="1"/>
          <p:nvPr/>
        </p:nvSpPr>
        <p:spPr>
          <a:xfrm>
            <a:off x="232756" y="321164"/>
            <a:ext cx="17844396" cy="7497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¿Qué impulsa a los individuos hacia el culturismo en la bigorexia?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1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Insatisfacción corporal precoz: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sentirse flaco o débil durante la infancia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Comparación social: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envidia de compañeros deportistas o populares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Refuerzo positivo: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los resultados rápidos y visibles aumentan la autoestima.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Validación entre iguales: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ganarse la admiración y el respeto de los compañeros varones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Deseo de atractivo: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ser percibido como más atractivo por las chicas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Sensación de control: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utilizar la halterofilia para remodelar el cuerpo y ganar confianza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🗣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"De niño era escuálido y envidiaba a los chicos atléticos. Levantar pesas me hizo sentir fuerte y, por una vez, orgullosa de mi cuerpo".</a:t>
            </a:r>
            <a:endParaRPr dirty="0"/>
          </a:p>
          <a:p>
            <a:pPr marL="0" marR="0" lvl="0" indent="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"Puedo impresionar </a:t>
            </a:r>
            <a:r>
              <a:rPr lang="en-US" sz="2400" b="0" i="1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fácilmente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 las chicas mientras flexiono los bíceps en el gimnasio... me hace sentir bien conmigo mismo".</a:t>
            </a:r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" name="Google Shape;440;p26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41" name="Google Shape;441;p26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42" name="Google Shape;442;p26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3" name="Google Shape;443;p26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44" name="Google Shape;444;p26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45" name="Google Shape;445;p26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46" name="Google Shape;446;p26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7" name="Google Shape;447;p26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48" name="Google Shape;448;p26"/>
          <p:cNvSpPr txBox="1"/>
          <p:nvPr/>
        </p:nvSpPr>
        <p:spPr>
          <a:xfrm>
            <a:off x="746760" y="249822"/>
            <a:ext cx="17175480" cy="6183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Actitudes actuales hacia el levantamiento de pesas en la bigorexia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26107" marR="0" lvl="1" indent="-313054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Enfoque estético: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elección de entrenamientos en función de cómo moldean el cuerpo (por ejemplo, entrenar más las piernas si los cuádriceps parecen más pequeños).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6107" marR="0" lvl="1" indent="-313054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Influenciado por la cultura culturista: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técnicas aprendidas de revistas y compañeros, siempre buscando "impactar" a los músculos.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6107" marR="0" lvl="1" indent="-313054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Mentalidad rígida: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sentirse fracasado si el entrenamiento no es lo suficientemente intenso o si se interrumpe la sesión.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6107" marR="0" lvl="1" indent="-313054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Impacto emocional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 irritabilidad y frustración cuando no se puede completar una rutina planificada.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🗣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"Si no me he esforzado al límite, siento que he perdido el tiempo".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" name="Google Shape;453;p27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54" name="Google Shape;454;p27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55" name="Google Shape;455;p27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6" name="Google Shape;456;p27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57" name="Google Shape;457;p27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58" name="Google Shape;458;p27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59" name="Google Shape;459;p27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0" name="Google Shape;460;p27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61" name="Google Shape;461;p27"/>
          <p:cNvSpPr txBox="1"/>
          <p:nvPr/>
        </p:nvSpPr>
        <p:spPr>
          <a:xfrm>
            <a:off x="382385" y="130468"/>
            <a:ext cx="17295202" cy="7894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Actitudes actuales hacia la dieta en la bigorexia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Ingesta extrema de proteínas: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hasta 3 g de proteínas por kg de peso corporal, comiendo cada pocas horas, incluso cuando no se tiene hambre.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Ciclos de bulking vs. cutting: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320" marR="0" lvl="2" indent="-34543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Aumento de masa: alto contenido en proteínas y carbohidratos para estimular el crecimiento muscular.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320" marR="0" lvl="2" indent="-34543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Corte: restricción casi total de carbohidratos para mejorar la definición muscular.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Ciclo de carbohidratos: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inspirado en las revistas de fitness y en los culturistas profesionales, consiste en controlar cada gramo de carbohidratos.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Preparar todas las comidas con antelación: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para controlar la calidad de los nutrientes y evitar los alimentos "impuros".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Peaje social y emocional: la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dieta requiere un esfuerzo intenso e interfiere en la vida cotidiana normal, pero se percibe como necesaria para lograr el físico ideal.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🗣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"Es difícil mantener este tipo de dieta y llevar una vida normal, pero persevero, porque eso es lo que hace falta para construir el cuerpo que quiero."</a:t>
            </a: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6" name="Google Shape;466;p28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67" name="Google Shape;467;p28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68" name="Google Shape;468;p28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9" name="Google Shape;469;p28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70" name="Google Shape;470;p28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71" name="Google Shape;471;p28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72" name="Google Shape;472;p28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3" name="Google Shape;473;p28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74" name="Google Shape;474;p28"/>
          <p:cNvSpPr txBox="1"/>
          <p:nvPr/>
        </p:nvSpPr>
        <p:spPr>
          <a:xfrm>
            <a:off x="515389" y="-480677"/>
            <a:ext cx="17772611" cy="9200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Actitudes hacia el uso de esteroides en la bigorexia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Normalización: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el consumo de esteroides se considera habitual y esperado en la cultura del gimnasio.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Minimización del riesgo: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creencia de que los corticoides no son peores que las dietas o los estilos de vida poco saludables.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No se considera "hacer trampas":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el esfuerzo en el gimnasio y una dieta estricta siguen considerándose clave.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Desconfianza en el consejo médico: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percepción de que los profesionales exageran los riesgos o carecen de conocimientos reales.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Autoeducación: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confianza en la investigación en línea para justificar y gestionar el uso.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Riesgos psicológicos: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95403" marR="0" lvl="2" indent="-43180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Depresión y pensamientos suicidas tras dejar un ciclo;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95403" marR="0" lvl="2" indent="-43180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Miedo a perder masa muscular o a progresar sin un uso continuado.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🗣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"Me deprimí mucho después de mi último ciclo... pero ahora no quiero dejar de tomar zumos porque he visto los resultados."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9" name="Google Shape;479;p29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80" name="Google Shape;480;p29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81" name="Google Shape;481;p29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2" name="Google Shape;482;p29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83" name="Google Shape;483;p29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84" name="Google Shape;484;p29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85" name="Google Shape;485;p29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6" name="Google Shape;486;p29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87" name="Google Shape;487;p29"/>
          <p:cNvSpPr txBox="1"/>
          <p:nvPr/>
        </p:nvSpPr>
        <p:spPr>
          <a:xfrm>
            <a:off x="532014" y="394039"/>
            <a:ext cx="17573106" cy="7769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Impacto en la calidad de vida en la bigorexia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Aislamiento social: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evita salir a comer o las reuniones sociales para ceñirse a una dieta estricta.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Tensión financiera: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grandes sumas gastadas en suplementos (por ejemplo, proteínas en polvo, quemadores de grasa), lo que deja poco para otras actividades.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Amistades limitadas: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queda poco tiempo o energía para mantener relaciones.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Conflicto entre trabajo y vida personal: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 prioriza la formación sobre las responsabilidades laborales → llegadas tarde, salidas temprano.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Preocupación constante: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pensamientos obsesivos sobre la comida, el entrenamiento y la apariencia durante todo el día.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vida gira en torno al gimnasio: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visión idealizada del trabajo en forma para justificar y mantener los hábitos actuales.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🗣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"No tengo muchos amigos... O estoy entrenando, pensando en entrenar o comiendo para entrenar".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" name="Google Shape;492;p30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93" name="Google Shape;493;p30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94" name="Google Shape;494;p30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5" name="Google Shape;495;p30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96" name="Google Shape;496;p30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97" name="Google Shape;497;p30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98" name="Google Shape;498;p30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9" name="Google Shape;499;p30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500" name="Google Shape;500;p30"/>
          <p:cNvSpPr txBox="1"/>
          <p:nvPr/>
        </p:nvSpPr>
        <p:spPr>
          <a:xfrm>
            <a:off x="639376" y="561407"/>
            <a:ext cx="17648624" cy="7079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Bigorexia: La carga emocional oculta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Insatisfacción corporal persistente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 pesar de la musculatura visible.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Autopercepción distorsionada: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 siente inadecuado incluso cuando objetivamente es más musculoso que sus compañeros.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Baja autoestima: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pensamientos negativos continuos sobre la apariencia.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Impacto en la intimidad: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incomodidad con la desnudez y la actividad sexual debido a la vergüenza corporal.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Angustia emocional: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sentimientos de desesperanza y cuestionamiento del propósito de seguir esforzándose.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🗣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"Sé que soy más grande que la mayoría de los chicos, pero aún así me siento inadecuado. Incluso mirarme al espejo me hace sentir horrible".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2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01" name="Google Shape;101;p2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2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04" name="Google Shape;104;p2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05" name="Google Shape;105;p2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" name="Google Shape;107;p2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8B32D63C-537C-E75E-87F9-A93094AC6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dirty="0">
                <a:solidFill>
                  <a:srgbClr val="E98E24"/>
                </a:solidFill>
                <a:latin typeface="Arial"/>
                <a:cs typeface="Arial"/>
                <a:sym typeface="Arial"/>
              </a:rPr>
              <a:t>Información general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539264A-9B09-1306-353C-56B757A17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199" y="1600200"/>
            <a:ext cx="17461455" cy="7200538"/>
          </a:xfrm>
        </p:spPr>
        <p:txBody>
          <a:bodyPr>
            <a:normAutofit/>
          </a:bodyPr>
          <a:lstStyle/>
          <a:p>
            <a:pPr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En los últimos años, la incidencia de la disfunción eréctil ha ido en aumento. </a:t>
            </a:r>
          </a:p>
          <a:p>
            <a:pPr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Las DE representan un grupo heterogéneo y variado de afecciones, que van desde los patrones típicos de la primera infancia hasta los más característicos de la adolescencia y la edad adulta temprana. </a:t>
            </a:r>
          </a:p>
          <a:p>
            <a:pPr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Los TCA incluyen la Anorexia Nerviosa, Bulimia Nerviosa, Bigorexia y Trastorno por Atracón, ARFID, Ortorexia Nerviosa, ...</a:t>
            </a:r>
          </a:p>
          <a:p>
            <a:pPr marL="781051" marR="0" lvl="1" indent="-4572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Las disfunciones eréctiles son difíciles de reconocer, ya que las personas afectadas a menudo no son conscientes y subestiman la gravedad de los síntomas clínicos, mostrando con frecuencia ambivalencia hacia el tratamiento.</a:t>
            </a:r>
          </a:p>
          <a:p>
            <a:pPr marL="781051" marR="0" lvl="1" indent="-4572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La tasa de coocurrencia con otras afecciones psiquiátricas es elevada. </a:t>
            </a:r>
          </a:p>
          <a:p>
            <a:pPr marL="781051" marR="0" lvl="1" indent="-4572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Sólo un pequeño porcentaje de quienes padecen disfunción eréctil reciben un diagnóstico y un tratamiento adecuados.</a:t>
            </a:r>
          </a:p>
          <a:p>
            <a:pPr marL="781051" marR="0" lvl="1" indent="-4572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Las DE no sólo afectan al individuo, sino que implican a todo el sistema familiar, por lo que requieren un abordaje integral, especialmente cuando el inicio se produce en la infancia o la adolescencia.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it-I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oogle Shape;126;p4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27" name="Google Shape;127;p4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28" name="Google Shape;128;p4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" name="Google Shape;129;p4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30" name="Google Shape;130;p4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31" name="Google Shape;131;p4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3" name="Google Shape;133;p4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34" name="Google Shape;134;p4"/>
          <p:cNvSpPr/>
          <p:nvPr/>
        </p:nvSpPr>
        <p:spPr>
          <a:xfrm>
            <a:off x="4685092" y="684592"/>
            <a:ext cx="8116229" cy="8116229"/>
          </a:xfrm>
          <a:custGeom>
            <a:avLst/>
            <a:gdLst/>
            <a:ahLst/>
            <a:cxnLst/>
            <a:rect l="l" t="t" r="r" b="b"/>
            <a:pathLst>
              <a:path w="8116229" h="8116229" extrusionOk="0">
                <a:moveTo>
                  <a:pt x="0" y="0"/>
                </a:moveTo>
                <a:lnTo>
                  <a:pt x="8116229" y="0"/>
                </a:lnTo>
                <a:lnTo>
                  <a:pt x="8116229" y="8116229"/>
                </a:lnTo>
                <a:lnTo>
                  <a:pt x="0" y="81162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oogle Shape;139;p5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40" name="Google Shape;140;p5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1" name="Google Shape;141;p5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" name="Google Shape;142;p5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43" name="Google Shape;143;p5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44" name="Google Shape;144;p5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5" name="Google Shape;145;p5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6" name="Google Shape;146;p5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47" name="Google Shape;147;p5"/>
          <p:cNvSpPr txBox="1"/>
          <p:nvPr/>
        </p:nvSpPr>
        <p:spPr>
          <a:xfrm>
            <a:off x="2502650" y="1271883"/>
            <a:ext cx="13700988" cy="2727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Criterios diagnósticos según DSM-5 TR: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6754" marR="0" lvl="1" indent="-273377" algn="just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32"/>
              <a:buFont typeface="Arial"/>
              <a:buChar char="•"/>
            </a:pPr>
            <a:r>
              <a:rPr lang="en-US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una disminución gradual o rápida de la ingesta de alimentos que provoca una pérdida de peso;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6754" marR="0" lvl="1" indent="-273377" algn="just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32"/>
              <a:buFont typeface="Arial"/>
              <a:buChar char="•"/>
            </a:pPr>
            <a:r>
              <a:rPr lang="en-US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Miedo intenso a engordar a pesar de la pérdida progresiva de peso y/o bajo peso, que puede alcanzar niveles graves;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6754" marR="0" lvl="1" indent="-273377" algn="just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32"/>
              <a:buFont typeface="Arial"/>
              <a:buChar char="•"/>
            </a:pPr>
            <a:r>
              <a:rPr lang="en-US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una percepción distorsionada de la imagen corporal.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Google Shape;148;p5"/>
          <p:cNvSpPr txBox="1"/>
          <p:nvPr/>
        </p:nvSpPr>
        <p:spPr>
          <a:xfrm>
            <a:off x="2294313" y="321164"/>
            <a:ext cx="932469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>
              <a:buClr>
                <a:schemeClr val="dk1"/>
              </a:buClr>
              <a:buSzPts val="1800"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Anorexia nerviosa (AN)</a:t>
            </a:r>
          </a:p>
        </p:txBody>
      </p:sp>
      <p:sp>
        <p:nvSpPr>
          <p:cNvPr id="149" name="Google Shape;149;p5"/>
          <p:cNvSpPr txBox="1"/>
          <p:nvPr/>
        </p:nvSpPr>
        <p:spPr>
          <a:xfrm>
            <a:off x="2502650" y="4093557"/>
            <a:ext cx="13700988" cy="4084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El pico típico de aparición se produce en ambos sexos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entre los 15 y los 19 años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Sin embargo, en los últimos años,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edad de inicio se ha adelantado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coincidiendo con la tendencia general a una pubertad más temprana. </a:t>
            </a:r>
          </a:p>
          <a:p>
            <a:pPr marL="0" marR="0" lvl="0" indent="0" algn="just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presentación clínica del trastorno en la preadolescencia puede diferir de la de la adolescencia.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1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Si no se reconoce y trata con prontitud, la AN puede afectar negativamente al desarrollo físico y psicológico, provocando discapacidad e interrupción del proceso de crecimiento, con consecuencias potencialmente importantes a largo plazo.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oogle Shape;154;p6"/>
          <p:cNvGrpSpPr/>
          <p:nvPr/>
        </p:nvGrpSpPr>
        <p:grpSpPr>
          <a:xfrm>
            <a:off x="-1143" y="8967946"/>
            <a:ext cx="18312195" cy="1166241"/>
            <a:chOff x="-1524" y="-1524"/>
            <a:chExt cx="24416259" cy="1554988"/>
          </a:xfrm>
        </p:grpSpPr>
        <p:sp>
          <p:nvSpPr>
            <p:cNvPr id="155" name="Google Shape;155;p6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6" name="Google Shape;156;p6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7" name="Google Shape;157;p6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58" name="Google Shape;158;p6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59" name="Google Shape;159;p6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60" name="Google Shape;160;p6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1" name="Google Shape;161;p6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62" name="Google Shape;162;p6"/>
          <p:cNvSpPr txBox="1"/>
          <p:nvPr/>
        </p:nvSpPr>
        <p:spPr>
          <a:xfrm>
            <a:off x="1048463" y="1469400"/>
            <a:ext cx="15646957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Normalmente con restricción alimentaria: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1295403" marR="0" lvl="2" indent="-4318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seguir una dieta dirigida a la pérdida de peso (escasa ingesta calórica, evitar los hidratos de carbono y las grasas/intermitir el ayuno/porciones pequeñas de comida).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Los pacientes con AN suelen racionalizar sus restricciones alimentarias alegando intolerancias o alergias alimentarias, afirmando que ciertos alimentos les producen malestar o declarando sentirse especialmente hinchados después de comer determinados alimentos.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342900" marR="0" lvl="0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Objetivo principal: modificar la imagen corporal en respuesta a la insatisfacción con el aspecto físico y la baja autoestima según los ideales personales de belleza. Estos ideales de belleza son a menudo poco realistas y están influidos por imágenes distorsionadas en la red.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342900" marR="0" lvl="0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En las primeras fases de la enfermedad, las personas con AN pueden referir un acontecimiento traumático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mo"/>
              </a:rPr>
              <a:t>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Google Shape;163;p6"/>
          <p:cNvSpPr txBox="1"/>
          <p:nvPr/>
        </p:nvSpPr>
        <p:spPr>
          <a:xfrm>
            <a:off x="2693325" y="502524"/>
            <a:ext cx="1058843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>
              <a:buClr>
                <a:schemeClr val="dk1"/>
              </a:buClr>
              <a:buSzPts val="1800"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AN: Cómo empieza en la adolescencia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oogle Shape;168;p7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69" name="Google Shape;169;p7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70" name="Google Shape;170;p7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1" name="Google Shape;171;p7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72" name="Google Shape;172;p7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73" name="Google Shape;173;p7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74" name="Google Shape;174;p7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5" name="Google Shape;175;p7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76" name="Google Shape;176;p7"/>
          <p:cNvSpPr txBox="1"/>
          <p:nvPr/>
        </p:nvSpPr>
        <p:spPr>
          <a:xfrm>
            <a:off x="2144737" y="1578514"/>
            <a:ext cx="14058900" cy="7755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47702" marR="0" lvl="1" indent="-323851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Los adolescentes con AN pueden comprobar cost</a:t>
            </a:r>
            <a:r>
              <a:rPr lang="en-US" sz="24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antemente 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su peso y la forma de su cuerpo frente a los espejos. 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47702" marR="0" lvl="1" indent="-323851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Inicialmente, la pérdida de peso se convierte en una fuente de empoderamiento: los adolescentes con AN pueden experimentar una sensación de mayor bienestar y autoeficacia por la pérdida de peso y los cambios en la forma corporal.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47702" marR="0" lvl="1" indent="-323851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Falsas creencias de que controlar el cuerpo puede ayudarles a afrontar las emociones negativas, la baja autoestima, la inadecuación y un entorno percibido como caótico o fuera de control, lo que conduce a la autodisciplina y al éxito personal.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47702" marR="0" lvl="1" indent="-323851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La pérdida de peso se convierte en una forma de afirmar la fuerza y la capacidad personales.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77" name="Google Shape;177;p7"/>
          <p:cNvSpPr txBox="1"/>
          <p:nvPr/>
        </p:nvSpPr>
        <p:spPr>
          <a:xfrm>
            <a:off x="3358341" y="213129"/>
            <a:ext cx="12967855" cy="1238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87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Perfeccionismo y control en la AN: primeros pasos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8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83" name="Google Shape;183;p8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84" name="Google Shape;184;p8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" name="Google Shape;185;p8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86" name="Google Shape;186;p8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87" name="Google Shape;187;p8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88" name="Google Shape;188;p8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9" name="Google Shape;189;p8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90" name="Google Shape;190;p8"/>
          <p:cNvSpPr txBox="1"/>
          <p:nvPr/>
        </p:nvSpPr>
        <p:spPr>
          <a:xfrm>
            <a:off x="1600200" y="1033831"/>
            <a:ext cx="15430500" cy="8166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20999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4366" marR="0" lvl="1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El deseo de adelgazar suele convertirse en miedo a engordar.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4366" marR="0" lvl="1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El miedo a engordar provoca ansiedad y culpabilidad después de comer = inestabilidad del estado de ánimo relacionada con el autojuicio y la conducta.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4366" lvl="1" indent="-342900" algn="just">
              <a:lnSpc>
                <a:spcPct val="157500"/>
              </a:lnSpc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Las personas con AN intentan controlar la ansiedad y evitar imprevistos mediante comportamientos compulsivos: control del peso antes y después de las comidas (el peso se convierte en un pensamiento obsesivo), control del cuerpo frente a los espejos, recuento de calorías, rituales durante las comidas (como cortar los alimentos en trozos pequeños, cocinar durante mucho tiempo o comer muy despacio).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4366" marR="0" lvl="1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El aumento de peso provoca hambre y puede significar de forma significativa la pérdida de control sobre la propia identidad y autonomía (relaciones personales, reacciones internas y acontecimientos externos)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700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91" name="Google Shape;191;p8"/>
          <p:cNvSpPr txBox="1"/>
          <p:nvPr/>
        </p:nvSpPr>
        <p:spPr>
          <a:xfrm>
            <a:off x="615143" y="421640"/>
            <a:ext cx="15927184" cy="1130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Perfeccionismo y control en la AN: la evolución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Google Shape;196;p9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97" name="Google Shape;197;p9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98" name="Google Shape;198;p9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9" name="Google Shape;199;p9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00" name="Google Shape;200;p9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01" name="Google Shape;201;p9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02" name="Google Shape;202;p9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3" name="Google Shape;203;p9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04" name="Google Shape;204;p9"/>
          <p:cNvSpPr txBox="1"/>
          <p:nvPr/>
        </p:nvSpPr>
        <p:spPr>
          <a:xfrm>
            <a:off x="921563" y="1671547"/>
            <a:ext cx="15927183" cy="1894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59244" marR="0" lvl="1" indent="-34290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Los sentimientos de culpa después de comer se alivian mediante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conductas eliminatorias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como el ejercicio físico excesivo (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motricidad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), los vómitos autoinducidos y el abuso de laxantes y/o diuréticos.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191;p8">
            <a:extLst>
              <a:ext uri="{FF2B5EF4-FFF2-40B4-BE49-F238E27FC236}">
                <a16:creationId xmlns:a16="http://schemas.microsoft.com/office/drawing/2014/main" id="{32B38A6C-F307-D21A-3348-A290167FD267}"/>
              </a:ext>
            </a:extLst>
          </p:cNvPr>
          <p:cNvSpPr txBox="1"/>
          <p:nvPr/>
        </p:nvSpPr>
        <p:spPr>
          <a:xfrm>
            <a:off x="615143" y="421640"/>
            <a:ext cx="15927184" cy="1130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AN: conductas eliminatorias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</TotalTime>
  <Words>3212</Words>
  <Application>Microsoft Office PowerPoint</Application>
  <PresentationFormat>Personalizzato</PresentationFormat>
  <Paragraphs>225</Paragraphs>
  <Slides>29</Slides>
  <Notes>29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4" baseType="lpstr">
      <vt:lpstr>Arimo</vt:lpstr>
      <vt:lpstr>Arial</vt:lpstr>
      <vt:lpstr>Wingdings</vt:lpstr>
      <vt:lpstr>Calibri</vt:lpstr>
      <vt:lpstr>Office Theme</vt:lpstr>
      <vt:lpstr>Presentazione standard di PowerPoint</vt:lpstr>
      <vt:lpstr>Presentazione standard di PowerPoint</vt:lpstr>
      <vt:lpstr>Información general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Dell</dc:creator>
  <cp:keywords>, docId:4C09AE3BA902C236FFBAA773BCC91B0F</cp:keywords>
  <cp:lastModifiedBy>Marzia PP Boto</cp:lastModifiedBy>
  <cp:revision>8</cp:revision>
  <dcterms:created xsi:type="dcterms:W3CDTF">2006-08-16T00:00:00Z</dcterms:created>
  <dcterms:modified xsi:type="dcterms:W3CDTF">2025-04-28T13:31:32Z</dcterms:modified>
</cp:coreProperties>
</file>